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B74F-84C1-44A1-B1B8-3B295DDAAD13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D9B12-22C2-4CD7-A0A8-4FBF99CE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8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8D9B12-22C2-4CD7-A0A8-4FBF99CEB86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05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8D9B12-22C2-4CD7-A0A8-4FBF99CEB86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06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A7AC39-AFCE-3F83-E577-E089A688B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AB28DD3-ED6D-5D89-921A-301CBAD14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A0ED2B-49D0-0C2F-C4EA-AF4EDF8AF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9723-4307-4740-B7A0-9CA0E20074FF}" type="datetime1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C364F2-E0BD-7043-45BF-8241F3FD2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4F257E-6B34-D536-21F6-6F162322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73798C-C9D5-26E7-5C3A-CD4635EC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BDA3A2-6B93-F405-05E7-AE978E2E5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42A681-7CA7-A5D3-F9A9-277DE4CD2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E2C6-7B0A-4772-ACED-36EC65228E07}" type="datetime1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B64D72-F9C9-DDD4-B19C-9CB46E76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F56E70-D11C-9080-F126-970AC736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2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5D78C22-A0CD-46A3-C602-DEB4B529D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CB3BE8-BDD0-9873-705B-116F9CBA2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7EA288-95EE-EFF1-F072-4B1C4505E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B431-A694-45EF-9F76-3FF5513AE09A}" type="datetime1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0B45C0-D7AE-4C90-D9C7-8BB039E7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4C5BCD-6961-E872-DF4D-87D4C0172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72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BEE851-193F-9906-B0F1-B69AC322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79D30A-3A84-42BC-B822-0F8A1B558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F617F1-FF74-FD42-196E-B72C4E67D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1CB9-06D0-404B-8833-8EDB1DEA76A8}" type="datetime1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F43F7C-5879-357E-92AF-C398D4EA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B33498-0B6C-6B9B-4A95-BA6D7FAF9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9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D91725-7BE3-53B5-0117-1FEF54A3A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F42779-BF19-371A-9597-9DA05BAAE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BA77A-4ACE-D378-B2E7-2324FC9E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9345-F78F-48DD-819B-498E432CE045}" type="datetime1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E4D80C-2D82-BF4F-D8D6-77DF12155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091B3D-7707-4340-C144-D20A59B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26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7BA8F-BF09-340C-D9AB-D2ABF82E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3D8FE8-509E-35FA-0C53-FA58D1DE2F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F158BD-7110-C452-8E53-F9723277D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0508C6-6722-DE51-0803-E85EE813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2BC4-4A63-4F21-B334-C7534BE31A82}" type="datetime1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9162D0-A6DC-7698-68F5-10BC4A32F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8CB38D-CF3D-80E8-F33B-2ADDF543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9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A01944-6E1C-C5FC-8140-6FA299B60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6C2E47-2533-0153-F1C5-D8A40BEB1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09251A-D40E-3E76-EFF7-3426F5370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DC3C00-21A6-BD7C-C296-56667FAD2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53E09B-EEB0-F0D3-4B6B-BF102B150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8C161F-F954-2D02-B3DC-3532E39B5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C3A1-B9B1-4220-A428-C5C176EB140E}" type="datetime1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020DC8A-F6C5-1099-2BA2-D985B421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313DA76-5802-1813-B605-BF4D8877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45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B8658-A255-6411-4347-80EAD3860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414E3F0-D288-1B54-2010-01FBC4275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C029-2A74-4A7E-93D6-F7007490FBEF}" type="datetime1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34EB406-2419-1A3D-DB82-FDB31A318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072227-0A2E-AFD7-0AB5-EBA0A205C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3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68AE75E-72F9-0109-B787-A75EB6171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3DCE-95BC-444C-A978-5AF00639E389}" type="datetime1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35D86BD-22B9-3C87-D3E4-7A449F4A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B823DE-26EE-CA6D-FBB3-B3799F220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93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CC441C-DE68-7939-52AA-E810BAB5E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F13C5-1B2C-15E1-7E17-A501BF446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AECD09-F757-4683-AC07-DA0622649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C47279-C09A-394E-A415-500394594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C770-D8A9-4B52-8C34-FA166148786D}" type="datetime1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0AAC48-1F63-4420-72F6-E9E46F070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837D89-5C27-64DE-C0F7-3B607BB9C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57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075B72-F81D-9E77-7255-D156BE829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9DE9B52-B7D8-3C07-2823-6191C3383F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047235-9961-C2AA-0CC8-CFB752582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37F334-4089-9A34-6FB5-5C857A00D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D387-E6F6-40F6-B9D7-0D0015A9F6E6}" type="datetime1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E4601D-A3DE-54AE-3D5C-78E80A84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C93CF0-C52A-F69D-F325-0271386AE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67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FDFFA4-7825-8904-4D14-6522CA133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EB6CCD-3A12-2C6B-C5F8-021EC05B2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12C465-9E0E-0203-1799-E0ECDF6E7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6C97-3D15-48D1-920E-F0FB8846B3B2}" type="datetime1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DC4489-B44A-ED66-2415-1487C21BB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6397CA-5624-4F3C-8535-EB12DEACE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FBB9-39AC-4118-B16F-1B37B1B7E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40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087012C-115E-708D-5CCD-78E7FF3AE46F}"/>
              </a:ext>
            </a:extLst>
          </p:cNvPr>
          <p:cNvSpPr/>
          <p:nvPr/>
        </p:nvSpPr>
        <p:spPr>
          <a:xfrm>
            <a:off x="133452" y="80847"/>
            <a:ext cx="11916710" cy="2145671"/>
          </a:xfrm>
          <a:prstGeom prst="rect">
            <a:avLst/>
          </a:prstGeom>
          <a:solidFill>
            <a:srgbClr val="1C34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80EEBA7-F615-8B24-7975-35244D18F45C}"/>
              </a:ext>
            </a:extLst>
          </p:cNvPr>
          <p:cNvSpPr/>
          <p:nvPr/>
        </p:nvSpPr>
        <p:spPr>
          <a:xfrm>
            <a:off x="4379235" y="3603879"/>
            <a:ext cx="3578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Кольцова Алла Сергеевна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F77A15-6301-817E-08E3-29C511BE681B}"/>
              </a:ext>
            </a:extLst>
          </p:cNvPr>
          <p:cNvSpPr txBox="1"/>
          <p:nvPr/>
        </p:nvSpPr>
        <p:spPr>
          <a:xfrm>
            <a:off x="267254" y="2503702"/>
            <a:ext cx="11685320" cy="1029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8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Криптические </a:t>
            </a:r>
            <a:r>
              <a:rPr lang="ru-RU" sz="2800" b="1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гетероплоидии</a:t>
            </a:r>
            <a:r>
              <a:rPr lang="ru-RU" sz="28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в культивированных лейомиомах матки с аномальным кариотипом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A6ECD-558B-0CC2-CDC0-633442D29D66}"/>
              </a:ext>
            </a:extLst>
          </p:cNvPr>
          <p:cNvSpPr txBox="1"/>
          <p:nvPr/>
        </p:nvSpPr>
        <p:spPr>
          <a:xfrm>
            <a:off x="5747922" y="62948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3B22A3-5217-917E-8313-58CAF0DBD7FF}"/>
              </a:ext>
            </a:extLst>
          </p:cNvPr>
          <p:cNvSpPr txBox="1"/>
          <p:nvPr/>
        </p:nvSpPr>
        <p:spPr>
          <a:xfrm>
            <a:off x="1163076" y="4088284"/>
            <a:ext cx="9816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м.н.с</a:t>
            </a:r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лаборатории цитогенетики и </a:t>
            </a:r>
            <a:r>
              <a:rPr lang="ru-RU" sz="16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цитогеномики</a:t>
            </a:r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репродукции отдела геномной медицины им. В.С. Баранова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ФГБНУ «НИИ </a:t>
            </a:r>
            <a:r>
              <a:rPr lang="ru-RU" sz="16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АГиР</a:t>
            </a:r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им. Д.О. Отта», Санкт-Петербург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658531-626C-1545-7480-028A59938BDE}"/>
              </a:ext>
            </a:extLst>
          </p:cNvPr>
          <p:cNvSpPr txBox="1"/>
          <p:nvPr/>
        </p:nvSpPr>
        <p:spPr>
          <a:xfrm>
            <a:off x="291091" y="5100511"/>
            <a:ext cx="4546949" cy="58477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Содокладчики: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Ефимова О.А., </a:t>
            </a:r>
            <a:r>
              <a:rPr lang="ru-RU" sz="1600" kern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Ярмолинская</a:t>
            </a:r>
            <a:r>
              <a:rPr lang="ru-RU" sz="1600" kern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М.И.,</a:t>
            </a:r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Пендина</a:t>
            </a:r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А.А.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F2D601-C710-1046-47BA-4B99B73E6395}"/>
              </a:ext>
            </a:extLst>
          </p:cNvPr>
          <p:cNvSpPr txBox="1"/>
          <p:nvPr/>
        </p:nvSpPr>
        <p:spPr>
          <a:xfrm>
            <a:off x="7002100" y="5100511"/>
            <a:ext cx="5048062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Финансирование исследования: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Министерство науки и высшего образования РФ,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ФНИ №1024032800068-4-3.2.2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520EFA-8817-2FDD-D5D1-FEDF45A5E4AB}"/>
              </a:ext>
            </a:extLst>
          </p:cNvPr>
          <p:cNvSpPr txBox="1"/>
          <p:nvPr/>
        </p:nvSpPr>
        <p:spPr>
          <a:xfrm>
            <a:off x="598431" y="637140"/>
            <a:ext cx="8817496" cy="954107"/>
          </a:xfrm>
          <a:prstGeom prst="rect">
            <a:avLst/>
          </a:prstGeom>
          <a:solidFill>
            <a:srgbClr val="1C3450"/>
          </a:solidFill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3000"/>
              </a:spcAft>
            </a:pPr>
            <a:r>
              <a:rPr lang="ru-RU" sz="2800" b="1" i="0" dirty="0">
                <a:solidFill>
                  <a:srgbClr val="FFFFFF"/>
                </a:solidFill>
                <a:effectLst/>
                <a:latin typeface="Raleway" panose="020F0502020204030204" pitchFamily="2" charset="-52"/>
              </a:rPr>
              <a:t>XI Съезд Российского общества медицинских генетиков с международным участием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4AAD315-C1CC-F80E-8B2B-1DD439D5B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5181" y="169138"/>
            <a:ext cx="1928388" cy="192838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97C2F7B-9D28-9C90-7C9A-4C23EC2D0218}"/>
              </a:ext>
            </a:extLst>
          </p:cNvPr>
          <p:cNvSpPr txBox="1"/>
          <p:nvPr/>
        </p:nvSpPr>
        <p:spPr>
          <a:xfrm>
            <a:off x="291090" y="5685286"/>
            <a:ext cx="4546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rosenrot15@yandex.ru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13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5CCB71-9564-64D9-207A-803F2943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7115" y="6461912"/>
            <a:ext cx="2743200" cy="365125"/>
          </a:xfrm>
        </p:spPr>
        <p:txBody>
          <a:bodyPr/>
          <a:lstStyle/>
          <a:p>
            <a:fld id="{821AFBB9-39AC-4118-B16F-1B37B1B7E420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971A46-2CB2-5313-B0E2-D0F4566213EC}"/>
              </a:ext>
            </a:extLst>
          </p:cNvPr>
          <p:cNvSpPr txBox="1"/>
          <p:nvPr/>
        </p:nvSpPr>
        <p:spPr>
          <a:xfrm>
            <a:off x="627424" y="4002526"/>
            <a:ext cx="9687207" cy="784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лейомиом характерно преобладание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тетраплоидий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моносомий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другими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криптическими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гетероплоидиями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снижение частоты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моносомных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и увеличение частоты тетраплоидных клеток после культивирования без добавления гормонов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2BA097E-75E4-1E1A-3480-9BAF7D325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24" y="823944"/>
            <a:ext cx="4990558" cy="280835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D036FFC-91B9-33B5-7F8F-D940C9297A61}"/>
              </a:ext>
            </a:extLst>
          </p:cNvPr>
          <p:cNvSpPr txBox="1"/>
          <p:nvPr/>
        </p:nvSpPr>
        <p:spPr>
          <a:xfrm>
            <a:off x="4532046" y="129761"/>
            <a:ext cx="3127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Лейомиома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матки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CCFA728-4CB0-E9FC-7291-ECD04FB5E6FB}"/>
              </a:ext>
            </a:extLst>
          </p:cNvPr>
          <p:cNvSpPr txBox="1"/>
          <p:nvPr/>
        </p:nvSpPr>
        <p:spPr>
          <a:xfrm>
            <a:off x="5130682" y="754135"/>
            <a:ext cx="6994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Доброкачественная гормонозависимая опухоль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миометриального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происхождения, частота возникновения которой может достигать 70-80%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клетках примерно 40% лейомиом выявляют соматические хромосомные аномалии, которые играют важную роль в формировании клинико-морфологических характеристик индивидуальных опухолей и могут оказывать влияние на эффективность гормональной терапии заболевания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Недавно нами было показано, что в лейомиомах с нормальным хромосомным набором, установленным при анализе метафазных пластинок, также присутствуют минорные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криптические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клоны клеток с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гетероплоидиями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изменениями числа хромосом. Их частота в нативных лейомиомах составляет 9.8% ± 2.35. 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B39E9D-03D8-FAAB-B666-3B5E644E2651}"/>
              </a:ext>
            </a:extLst>
          </p:cNvPr>
          <p:cNvSpPr txBox="1"/>
          <p:nvPr/>
        </p:nvSpPr>
        <p:spPr>
          <a:xfrm>
            <a:off x="225224" y="2908988"/>
            <a:ext cx="1416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Миоматозные</a:t>
            </a:r>
            <a:r>
              <a:rPr lang="ru-RU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узлы</a:t>
            </a:r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66EBC827-B461-78C0-C74D-C564208A2957}"/>
              </a:ext>
            </a:extLst>
          </p:cNvPr>
          <p:cNvCxnSpPr>
            <a:cxnSpLocks/>
          </p:cNvCxnSpPr>
          <p:nvPr/>
        </p:nvCxnSpPr>
        <p:spPr>
          <a:xfrm flipV="1">
            <a:off x="1232588" y="2226610"/>
            <a:ext cx="366407" cy="705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42240500-F30A-3B81-2EE9-81481ADE644C}"/>
              </a:ext>
            </a:extLst>
          </p:cNvPr>
          <p:cNvCxnSpPr>
            <a:cxnSpLocks/>
          </p:cNvCxnSpPr>
          <p:nvPr/>
        </p:nvCxnSpPr>
        <p:spPr>
          <a:xfrm flipV="1">
            <a:off x="1232588" y="2493073"/>
            <a:ext cx="2138034" cy="452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D9D67DB2-2F60-D811-B93B-6D06A52E615F}"/>
              </a:ext>
            </a:extLst>
          </p:cNvPr>
          <p:cNvCxnSpPr>
            <a:cxnSpLocks/>
          </p:cNvCxnSpPr>
          <p:nvPr/>
        </p:nvCxnSpPr>
        <p:spPr>
          <a:xfrm flipV="1">
            <a:off x="1248147" y="2908988"/>
            <a:ext cx="1825118" cy="36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02607A3D-3C98-027F-A274-2CC8642D46F1}"/>
              </a:ext>
            </a:extLst>
          </p:cNvPr>
          <p:cNvCxnSpPr>
            <a:cxnSpLocks/>
          </p:cNvCxnSpPr>
          <p:nvPr/>
        </p:nvCxnSpPr>
        <p:spPr>
          <a:xfrm flipV="1">
            <a:off x="1230779" y="2418597"/>
            <a:ext cx="572980" cy="512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CEB1756-C68E-A0DC-577A-92324EF81400}"/>
              </a:ext>
            </a:extLst>
          </p:cNvPr>
          <p:cNvSpPr txBox="1"/>
          <p:nvPr/>
        </p:nvSpPr>
        <p:spPr>
          <a:xfrm>
            <a:off x="3015428" y="796414"/>
            <a:ext cx="2015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Миоматозные</a:t>
            </a:r>
            <a:r>
              <a:rPr lang="ru-RU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узлы</a:t>
            </a:r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CE373B03-28CC-3EF7-1E30-6607168F5621}"/>
              </a:ext>
            </a:extLst>
          </p:cNvPr>
          <p:cNvCxnSpPr/>
          <p:nvPr/>
        </p:nvCxnSpPr>
        <p:spPr>
          <a:xfrm flipH="1" flipV="1">
            <a:off x="2374988" y="978462"/>
            <a:ext cx="702789" cy="11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FC36B1E0-8D7A-2CE0-F9D4-8CE33F25C638}"/>
              </a:ext>
            </a:extLst>
          </p:cNvPr>
          <p:cNvCxnSpPr/>
          <p:nvPr/>
        </p:nvCxnSpPr>
        <p:spPr>
          <a:xfrm flipH="1">
            <a:off x="1975492" y="1002929"/>
            <a:ext cx="1118586" cy="239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71A05996-639D-EC02-A275-69794C0624D4}"/>
              </a:ext>
            </a:extLst>
          </p:cNvPr>
          <p:cNvCxnSpPr>
            <a:cxnSpLocks/>
          </p:cNvCxnSpPr>
          <p:nvPr/>
        </p:nvCxnSpPr>
        <p:spPr>
          <a:xfrm flipH="1">
            <a:off x="3054083" y="989612"/>
            <a:ext cx="32602" cy="568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1C960178-E15B-EE40-03C2-A47265B2581F}"/>
              </a:ext>
            </a:extLst>
          </p:cNvPr>
          <p:cNvCxnSpPr/>
          <p:nvPr/>
        </p:nvCxnSpPr>
        <p:spPr>
          <a:xfrm flipH="1">
            <a:off x="2446038" y="1002929"/>
            <a:ext cx="631739" cy="454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CD0287F4-E060-B96B-E7E5-E3C62B989BD6}"/>
              </a:ext>
            </a:extLst>
          </p:cNvPr>
          <p:cNvCxnSpPr>
            <a:cxnSpLocks/>
          </p:cNvCxnSpPr>
          <p:nvPr/>
        </p:nvCxnSpPr>
        <p:spPr>
          <a:xfrm>
            <a:off x="3086685" y="989612"/>
            <a:ext cx="736846" cy="1085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FC93DA7-D8BE-8442-D883-29DB9839D84C}"/>
              </a:ext>
            </a:extLst>
          </p:cNvPr>
          <p:cNvSpPr txBox="1"/>
          <p:nvPr/>
        </p:nvSpPr>
        <p:spPr>
          <a:xfrm>
            <a:off x="10314631" y="3436262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(Koltsova et al., 2021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767E726D-1292-0DA7-9666-2DB7EE0956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" t="6886" r="6510" b="7055"/>
          <a:stretch/>
        </p:blipFill>
        <p:spPr bwMode="auto">
          <a:xfrm>
            <a:off x="10610417" y="3717611"/>
            <a:ext cx="1204111" cy="121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CF3513-3E0A-DCA4-3D34-6C3B52903CF3}"/>
              </a:ext>
            </a:extLst>
          </p:cNvPr>
          <p:cNvSpPr txBox="1"/>
          <p:nvPr/>
        </p:nvSpPr>
        <p:spPr>
          <a:xfrm>
            <a:off x="450608" y="5316844"/>
            <a:ext cx="11290783" cy="836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00000"/>
              </a:buClr>
            </a:pPr>
            <a:r>
              <a:rPr lang="ru-RU" sz="1700" dirty="0">
                <a:solidFill>
                  <a:srgbClr val="C00000"/>
                </a:solidFill>
              </a:rPr>
              <a:t>Характерны ли криптические </a:t>
            </a:r>
            <a:r>
              <a:rPr lang="ru-RU" sz="1700" dirty="0" err="1">
                <a:solidFill>
                  <a:srgbClr val="C00000"/>
                </a:solidFill>
              </a:rPr>
              <a:t>гетероплоидии</a:t>
            </a:r>
            <a:r>
              <a:rPr lang="ru-RU" sz="1700" dirty="0">
                <a:solidFill>
                  <a:srgbClr val="C00000"/>
                </a:solidFill>
              </a:rPr>
              <a:t> для лейомиом не только с нормальным, но и с аномальным кариотипом?</a:t>
            </a:r>
          </a:p>
          <a:p>
            <a:pPr algn="ctr">
              <a:lnSpc>
                <a:spcPct val="150000"/>
              </a:lnSpc>
              <a:buClr>
                <a:srgbClr val="C00000"/>
              </a:buClr>
            </a:pPr>
            <a:r>
              <a:rPr lang="ru-RU" sz="1700" dirty="0">
                <a:solidFill>
                  <a:srgbClr val="C00000"/>
                </a:solidFill>
              </a:rPr>
              <a:t>Зависит ли частота гетероплоидных клеток в лейомиомах от женских половых гормонов?</a:t>
            </a:r>
          </a:p>
        </p:txBody>
      </p:sp>
    </p:spTree>
    <p:extLst>
      <p:ext uri="{BB962C8B-B14F-4D97-AF65-F5344CB8AC3E}">
        <p14:creationId xmlns:p14="http://schemas.microsoft.com/office/powerpoint/2010/main" val="299778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CAE2392-2F79-E5CF-6373-EE48D61C5FBA}"/>
              </a:ext>
            </a:extLst>
          </p:cNvPr>
          <p:cNvSpPr txBox="1"/>
          <p:nvPr/>
        </p:nvSpPr>
        <p:spPr>
          <a:xfrm>
            <a:off x="132491" y="151276"/>
            <a:ext cx="11927017" cy="6980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работы: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клеток с аномалиями числа хромосом 7, 16 и Х в лейомиомах матки с аномальным кариотипом, культивированных в среде с добавлением эстрогена и прогестерона и без таковых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7367D9-A6C0-F903-AEC2-4E91B7EF5317}"/>
              </a:ext>
            </a:extLst>
          </p:cNvPr>
          <p:cNvSpPr txBox="1"/>
          <p:nvPr/>
        </p:nvSpPr>
        <p:spPr>
          <a:xfrm>
            <a:off x="1329812" y="1021258"/>
            <a:ext cx="10725448" cy="1124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Кариотип 15 лейомиом матки был определен с использованием метода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QFH/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AcD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сегментации метафазных хромосом из культивированных клеток опухоли (результаты представлены в статье </a:t>
            </a:r>
            <a:r>
              <a:rPr lang="en-US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Koltsova et al., 2024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настоящего исследования отобрано 9 лейомиом с аномальным кариотипом; проведено культивирование в среде (1) с добавлением 10</a:t>
            </a:r>
            <a:r>
              <a:rPr lang="ru-RU" sz="1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эстрогена и 10</a:t>
            </a:r>
            <a:r>
              <a:rPr lang="ru-RU" sz="1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-6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прогестерона и (2) без добавления гормонов.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B8E88D-7317-9959-4768-90652E78A1CE}"/>
              </a:ext>
            </a:extLst>
          </p:cNvPr>
          <p:cNvSpPr txBox="1"/>
          <p:nvPr/>
        </p:nvSpPr>
        <p:spPr>
          <a:xfrm>
            <a:off x="4748912" y="3060450"/>
            <a:ext cx="2131353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добавления гормонов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6D976B-7C1B-7A7A-875C-B2B256D99917}"/>
              </a:ext>
            </a:extLst>
          </p:cNvPr>
          <p:cNvSpPr txBox="1"/>
          <p:nvPr/>
        </p:nvSpPr>
        <p:spPr>
          <a:xfrm>
            <a:off x="8453802" y="3066311"/>
            <a:ext cx="3423306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добавлением эстрогена и прогестерона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3F455CAD-24B7-F2A5-5D6E-21C3915198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6" t="11410" r="14442" b="36282"/>
          <a:stretch/>
        </p:blipFill>
        <p:spPr>
          <a:xfrm>
            <a:off x="130072" y="2227656"/>
            <a:ext cx="3313596" cy="264569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C5EBBCB-0A47-1637-FA5D-94BD461E0051}"/>
              </a:ext>
            </a:extLst>
          </p:cNvPr>
          <p:cNvSpPr txBox="1"/>
          <p:nvPr/>
        </p:nvSpPr>
        <p:spPr>
          <a:xfrm>
            <a:off x="1644065" y="4495198"/>
            <a:ext cx="16930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33A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DXZ1 </a:t>
            </a:r>
            <a:r>
              <a:rPr lang="en-US" sz="1400" b="1" dirty="0">
                <a:solidFill>
                  <a:srgbClr val="2E99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D7Z1</a:t>
            </a:r>
            <a:r>
              <a:rPr lang="en-US" sz="1400" b="1" dirty="0">
                <a:solidFill>
                  <a:srgbClr val="33A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C631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D16Z3</a:t>
            </a:r>
            <a:endParaRPr lang="ru-RU" sz="1400" b="1" dirty="0">
              <a:solidFill>
                <a:srgbClr val="C631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138655-EE67-5288-0E5D-8C53E490E9BA}"/>
              </a:ext>
            </a:extLst>
          </p:cNvPr>
          <p:cNvSpPr txBox="1"/>
          <p:nvPr/>
        </p:nvSpPr>
        <p:spPr>
          <a:xfrm>
            <a:off x="132491" y="6269505"/>
            <a:ext cx="29004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порог достоверности метода: минимум 0,6% на 1000 ядер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E163389-7DEF-53D4-0C70-068B5A47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6308" y="6412544"/>
            <a:ext cx="2743200" cy="365125"/>
          </a:xfrm>
        </p:spPr>
        <p:txBody>
          <a:bodyPr/>
          <a:lstStyle/>
          <a:p>
            <a:fld id="{821AFBB9-39AC-4118-B16F-1B37B1B7E420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3BC2EE5-B684-D340-2F98-F5E3C8CD23F2}"/>
              </a:ext>
            </a:extLst>
          </p:cNvPr>
          <p:cNvSpPr txBox="1"/>
          <p:nvPr/>
        </p:nvSpPr>
        <p:spPr>
          <a:xfrm>
            <a:off x="50626" y="4896115"/>
            <a:ext cx="330451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Интерфазные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ядра из культивированных клеток лейомиомы матки после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FISH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ДНК-зондами, специфичными к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околоцентромерным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районам хромосом Х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DXZ1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7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16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260E30-63F2-EBC6-D401-27AFCE338CDC}"/>
              </a:ext>
            </a:extLst>
          </p:cNvPr>
          <p:cNvSpPr txBox="1"/>
          <p:nvPr/>
        </p:nvSpPr>
        <p:spPr>
          <a:xfrm>
            <a:off x="3788826" y="6096688"/>
            <a:ext cx="8270682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парных культивированных образцах лейомиом с аномальным кариотипом установлен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спектр гетероплоидий</a:t>
            </a: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85ECF4DC-9A7E-D056-E560-6F105F998DF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016" t="3103" r="24831" b="9196"/>
          <a:stretch/>
        </p:blipFill>
        <p:spPr>
          <a:xfrm>
            <a:off x="8435403" y="3574741"/>
            <a:ext cx="3307891" cy="2416696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01CFC504-A0CB-499A-8A8A-67413FC5564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493" t="3103" r="24425" b="9196"/>
          <a:stretch/>
        </p:blipFill>
        <p:spPr>
          <a:xfrm>
            <a:off x="4023028" y="3574741"/>
            <a:ext cx="3396343" cy="241669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9C87C67-0BB9-E67A-1B5F-9EFDFF177349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8683" t="8179" r="7185" b="7182"/>
          <a:stretch/>
        </p:blipFill>
        <p:spPr>
          <a:xfrm>
            <a:off x="148057" y="1009291"/>
            <a:ext cx="1186004" cy="11931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748EF8-7C7C-D401-87F9-C8DD0CD0A40B}"/>
              </a:ext>
            </a:extLst>
          </p:cNvPr>
          <p:cNvSpPr txBox="1"/>
          <p:nvPr/>
        </p:nvSpPr>
        <p:spPr>
          <a:xfrm>
            <a:off x="3446087" y="2088007"/>
            <a:ext cx="8615841" cy="861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флуоресцентной гибридизации </a:t>
            </a:r>
            <a:r>
              <a:rPr lang="en-US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situ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FISH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интерфазных ядрах* в парных культивированных образцах лейомиом выявлены минорные популяции клеток со следующими вариантами гетероплоидий: </a:t>
            </a:r>
          </a:p>
        </p:txBody>
      </p:sp>
    </p:spTree>
    <p:extLst>
      <p:ext uri="{BB962C8B-B14F-4D97-AF65-F5344CB8AC3E}">
        <p14:creationId xmlns:p14="http://schemas.microsoft.com/office/powerpoint/2010/main" val="366254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31DF5DA-F150-F52E-AFB1-55795BE11F95}"/>
              </a:ext>
            </a:extLst>
          </p:cNvPr>
          <p:cNvSpPr txBox="1"/>
          <p:nvPr/>
        </p:nvSpPr>
        <p:spPr>
          <a:xfrm>
            <a:off x="191616" y="4656698"/>
            <a:ext cx="11808767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тетраплоидных клеток выше частот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моносомных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в 4-7 раз в образцах, культивированных без гормонов, и в 3-6 раз в образцах, культивированных с добавлением гормонов (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0,0015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0,00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08, соответственно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Фридмана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клеток 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моносомией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хромосоме 7 выше частот клеток 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моносомией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хромосоме 16 и 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моносомией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хромосоме X в образцах, культивированных как с добавлением гормонов, так и без них (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0,05;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парный критерий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Вилкоксона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Частоты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моносомных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не различается между парными образцами лейомиом (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0,05;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парный критерий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Вилкоксона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Отмечена статистически недостоверная тенденция к снижению общей частоты тетраплоидных клеток (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0,0977;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парный критерий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Вилкоксона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образцах лейомиом, культивированных с добавлением гормонов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6C38952-BF79-4E4F-F26A-7E8F540DF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93155" y="6492875"/>
            <a:ext cx="2743200" cy="365125"/>
          </a:xfrm>
        </p:spPr>
        <p:txBody>
          <a:bodyPr/>
          <a:lstStyle/>
          <a:p>
            <a:fld id="{821AFBB9-39AC-4118-B16F-1B37B1B7E420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CA02708-395C-D777-C657-CB3AE68C0C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2" t="671" r="7679" b="50673"/>
          <a:stretch/>
        </p:blipFill>
        <p:spPr>
          <a:xfrm>
            <a:off x="1029879" y="1402718"/>
            <a:ext cx="4843604" cy="310250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343CF76-9CB4-B1C0-5AC7-43BDB61B84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t="51343" r="7864" b="1667"/>
          <a:stretch/>
        </p:blipFill>
        <p:spPr>
          <a:xfrm>
            <a:off x="6268118" y="1508942"/>
            <a:ext cx="4843604" cy="29962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C9330B2-0F4D-7B98-2033-A5AFA1ACA1A0}"/>
              </a:ext>
            </a:extLst>
          </p:cNvPr>
          <p:cNvSpPr txBox="1"/>
          <p:nvPr/>
        </p:nvSpPr>
        <p:spPr>
          <a:xfrm>
            <a:off x="2386004" y="1104818"/>
            <a:ext cx="2131353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добавления гормонов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295CC4-7F88-FF95-4C86-93312FD02E99}"/>
              </a:ext>
            </a:extLst>
          </p:cNvPr>
          <p:cNvSpPr txBox="1"/>
          <p:nvPr/>
        </p:nvSpPr>
        <p:spPr>
          <a:xfrm>
            <a:off x="191616" y="71403"/>
            <a:ext cx="11808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гетероплоидных клонов клеток в парных образцах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лейомиом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матки, культивированных с добавлением гормонов и без таковых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2ED7C1-30B4-6D48-D880-4DB502312BBA}"/>
              </a:ext>
            </a:extLst>
          </p:cNvPr>
          <p:cNvSpPr txBox="1"/>
          <p:nvPr/>
        </p:nvSpPr>
        <p:spPr>
          <a:xfrm>
            <a:off x="7025360" y="1104819"/>
            <a:ext cx="3953697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добавлением эстрогена и прогестерона</a:t>
            </a:r>
          </a:p>
        </p:txBody>
      </p:sp>
    </p:spTree>
    <p:extLst>
      <p:ext uri="{BB962C8B-B14F-4D97-AF65-F5344CB8AC3E}">
        <p14:creationId xmlns:p14="http://schemas.microsoft.com/office/powerpoint/2010/main" val="57346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BE540D-15E5-28E4-9032-DC2CBFD1C474}"/>
              </a:ext>
            </a:extLst>
          </p:cNvPr>
          <p:cNvSpPr txBox="1"/>
          <p:nvPr/>
        </p:nvSpPr>
        <p:spPr>
          <a:xfrm>
            <a:off x="321887" y="330530"/>
            <a:ext cx="11555979" cy="2386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800" kern="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Малочисленные (криптические) популяции тетраплоидных и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моносомных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клеток специфичны для лейомиом матки не только с нормальным, но и с аномальным кариотипом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Воздействие эстрогеном и прогестероном на культуры лейомиом матки не приводит к изменению ни спектра криптических гетероплоидий, ни соотношения различных гетероплоидных популяций клеток, однако, может снижать уровень 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тетраплоидизации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клеток, ассоциированной с культивированием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8FD0F-9D04-BB55-C064-4B87C53316FD}"/>
              </a:ext>
            </a:extLst>
          </p:cNvPr>
          <p:cNvSpPr txBox="1"/>
          <p:nvPr/>
        </p:nvSpPr>
        <p:spPr>
          <a:xfrm>
            <a:off x="2061320" y="3597955"/>
            <a:ext cx="7590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 результатов исследования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D1F7A5-9E7D-45A5-B2DA-4B38F0CE2785}"/>
              </a:ext>
            </a:extLst>
          </p:cNvPr>
          <p:cNvSpPr txBox="1"/>
          <p:nvPr/>
        </p:nvSpPr>
        <p:spPr>
          <a:xfrm>
            <a:off x="457197" y="4227976"/>
            <a:ext cx="11318033" cy="132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Модификация стандартных условий культивирования клеток лейомиом матки путем добавления эстрогена и прогестерона может быть использована для создания клеточной модели, в большей степени соответствующей цитогенетическому портрету нативной опухоли, и, как следствие, более подходящей для разработки эффективных подходов к медикаментозной терапии заболевания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4E3318-F18A-9263-97E7-44B6EDAE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FBB9-39AC-4118-B16F-1B37B1B7E420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374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712</Words>
  <Application>Microsoft Office PowerPoint</Application>
  <PresentationFormat>Широкоэкранный</PresentationFormat>
  <Paragraphs>51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Raleway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Ott</dc:creator>
  <cp:lastModifiedBy>Ott</cp:lastModifiedBy>
  <cp:revision>16</cp:revision>
  <dcterms:created xsi:type="dcterms:W3CDTF">2025-04-23T10:52:33Z</dcterms:created>
  <dcterms:modified xsi:type="dcterms:W3CDTF">2025-04-25T13:32:10Z</dcterms:modified>
</cp:coreProperties>
</file>